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aleway"/>
      <p:regular r:id="rId44"/>
      <p:bold r:id="rId45"/>
      <p:italic r:id="rId46"/>
      <p:boldItalic r:id="rId47"/>
    </p:embeddedFont>
    <p:embeddedFont>
      <p:font typeface="Roboto"/>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regular.fntdata"/><Relationship Id="rId43" Type="http://schemas.openxmlformats.org/officeDocument/2006/relationships/slide" Target="slides/slide38.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font" Target="fonts/Raleway-boldItalic.fntdata"/><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6.xml"/><Relationship Id="rId55" Type="http://schemas.openxmlformats.org/officeDocument/2006/relationships/font" Target="fonts/Lato-boldItalic.fntdata"/><Relationship Id="rId10" Type="http://schemas.openxmlformats.org/officeDocument/2006/relationships/slide" Target="slides/slide5.xml"/><Relationship Id="rId54"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7e093d57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7e093d57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7e093d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e7e093d57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e509c47c9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e509c47c9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509c47c9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509c47c9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509c47c9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509c47c9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7e093d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7e093d5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509c47c9e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509c47c9e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509c47c9e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509c47c9e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509c47c9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509c47c9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52cc9d8e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52cc9d8e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509c47c9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509c47c9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509c47c9e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509c47c9e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509c47c9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e509c47c9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509c47c9e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509c47c9e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509c47c9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509c47c9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509c47c9e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509c47c9e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52cc9d8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52cc9d8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509c47c9e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509c47c9e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509c47c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509c47c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e509c47c9e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e509c47c9e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509c47c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509c47c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7e093d57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7e093d57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52cc9d8e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52cc9d8e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52cc9d8e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52cc9d8e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509c47c9e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509c47c9e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509c47c9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509c47c9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52cc9d8e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e52cc9d8e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54d64ab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54d64ab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509c47c9e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509c47c9e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509c47c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509c47c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509c47c9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509c47c9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7e093d57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7e093d57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7e093d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7e093d5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7e093d5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7e093d5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7e093d57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e7e093d57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7e093d57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7e093d57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7e093d57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7e093d57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203100" y="425650"/>
            <a:ext cx="8737800" cy="89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La Carga de Datos</a:t>
            </a:r>
            <a:endParaRPr/>
          </a:p>
        </p:txBody>
      </p:sp>
      <p:pic>
        <p:nvPicPr>
          <p:cNvPr id="87" name="Google Shape;87;p13"/>
          <p:cNvPicPr preferRelativeResize="0"/>
          <p:nvPr/>
        </p:nvPicPr>
        <p:blipFill>
          <a:blip r:embed="rId3">
            <a:alphaModFix/>
          </a:blip>
          <a:stretch>
            <a:fillRect/>
          </a:stretch>
        </p:blipFill>
        <p:spPr>
          <a:xfrm>
            <a:off x="1211188" y="1736475"/>
            <a:ext cx="6721636" cy="3086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conceptos importantes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Sistemas comerciales de RDBMS</a:t>
            </a:r>
            <a:endParaRPr sz="1600">
              <a:solidFill>
                <a:srgbClr val="595959"/>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conceptos importantes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Sistemas comerciales de RDBMS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Conclusión</a:t>
            </a:r>
            <a:endParaRPr sz="1600">
              <a:solidFill>
                <a:srgbClr val="595959"/>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rgbClr val="595959"/>
              </a:buClr>
              <a:buSzPts val="1600"/>
              <a:buFont typeface="Lato"/>
              <a:buAutoNum type="arabicPeriod"/>
            </a:pPr>
            <a:r>
              <a:rPr lang="es-419" sz="1600">
                <a:solidFill>
                  <a:srgbClr val="595959"/>
                </a:solidFill>
                <a:latin typeface="Lato"/>
                <a:ea typeface="Lato"/>
                <a:cs typeface="Lato"/>
                <a:sym typeface="Lato"/>
              </a:rPr>
              <a:t>Recordemos</a:t>
            </a:r>
            <a:endParaRPr sz="1600">
              <a:solidFill>
                <a:srgbClr val="595959"/>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359325" y="1501000"/>
            <a:ext cx="8545199" cy="3320650"/>
          </a:xfrm>
          <a:prstGeom prst="rect">
            <a:avLst/>
          </a:prstGeom>
          <a:noFill/>
          <a:ln>
            <a:noFill/>
          </a:ln>
        </p:spPr>
      </p:pic>
      <p:sp>
        <p:nvSpPr>
          <p:cNvPr id="148" name="Google Shape;148;p25"/>
          <p:cNvSpPr txBox="1"/>
          <p:nvPr/>
        </p:nvSpPr>
        <p:spPr>
          <a:xfrm>
            <a:off x="359325" y="585975"/>
            <a:ext cx="8655600" cy="100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400">
                <a:solidFill>
                  <a:srgbClr val="1A1A1A"/>
                </a:solidFill>
                <a:latin typeface="Raleway"/>
                <a:ea typeface="Raleway"/>
                <a:cs typeface="Raleway"/>
                <a:sym typeface="Raleway"/>
              </a:rPr>
              <a:t>Recordemos…</a:t>
            </a:r>
            <a:endParaRPr b="1" sz="3400">
              <a:solidFill>
                <a:srgbClr val="1A1A1A"/>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 name="Google Shape;154;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6"/>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rgbClr val="595959"/>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678575" y="584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Carga (Load - Loading)</a:t>
            </a:r>
            <a:endParaRPr/>
          </a:p>
        </p:txBody>
      </p:sp>
      <p:sp>
        <p:nvSpPr>
          <p:cNvPr id="166" name="Google Shape;166;p28"/>
          <p:cNvSpPr txBox="1"/>
          <p:nvPr>
            <p:ph idx="1" type="body"/>
          </p:nvPr>
        </p:nvSpPr>
        <p:spPr>
          <a:xfrm>
            <a:off x="678575" y="1388700"/>
            <a:ext cx="4988700" cy="3640500"/>
          </a:xfrm>
          <a:prstGeom prst="rect">
            <a:avLst/>
          </a:prstGeom>
        </p:spPr>
        <p:txBody>
          <a:bodyPr anchorCtr="0" anchor="t" bIns="91425" lIns="91425" spcFirstLastPara="1" rIns="91425" wrap="square" tIns="91425">
            <a:normAutofit/>
          </a:bodyPr>
          <a:lstStyle/>
          <a:p>
            <a:pPr indent="-304800" lvl="0" marL="457200" rtl="0" algn="just">
              <a:spcBef>
                <a:spcPts val="1500"/>
              </a:spcBef>
              <a:spcAft>
                <a:spcPts val="0"/>
              </a:spcAft>
              <a:buClr>
                <a:srgbClr val="1A1A1A"/>
              </a:buClr>
              <a:buSzPts val="1200"/>
              <a:buFont typeface="Roboto"/>
              <a:buChar char="●"/>
            </a:pPr>
            <a:r>
              <a:rPr lang="es-419" sz="1200">
                <a:solidFill>
                  <a:srgbClr val="1A1A1A"/>
                </a:solidFill>
                <a:latin typeface="Roboto"/>
                <a:ea typeface="Roboto"/>
                <a:cs typeface="Roboto"/>
                <a:sym typeface="Roboto"/>
              </a:rPr>
              <a:t>La Carga o Load en el proceso de ETL (Extract, Transform, Load, que en español significa Extracción, Transformación y Carga) se refiere a la última fase de este proceso.</a:t>
            </a:r>
            <a:endParaRPr sz="1200">
              <a:solidFill>
                <a:srgbClr val="1A1A1A"/>
              </a:solidFill>
              <a:latin typeface="Roboto"/>
              <a:ea typeface="Roboto"/>
              <a:cs typeface="Roboto"/>
              <a:sym typeface="Roboto"/>
            </a:endParaRPr>
          </a:p>
          <a:p>
            <a:pPr indent="-304800" lvl="0" marL="457200" rtl="0" algn="just">
              <a:spcBef>
                <a:spcPts val="0"/>
              </a:spcBef>
              <a:spcAft>
                <a:spcPts val="0"/>
              </a:spcAft>
              <a:buClr>
                <a:srgbClr val="1A1A1A"/>
              </a:buClr>
              <a:buSzPts val="1200"/>
              <a:buFont typeface="Roboto"/>
              <a:buChar char="●"/>
            </a:pPr>
            <a:r>
              <a:rPr lang="es-419" sz="1200">
                <a:solidFill>
                  <a:srgbClr val="1A1A1A"/>
                </a:solidFill>
                <a:latin typeface="Roboto"/>
                <a:ea typeface="Roboto"/>
                <a:cs typeface="Roboto"/>
                <a:sym typeface="Roboto"/>
              </a:rPr>
              <a:t>Esta etapa involucra la carga de los datos que han sido extraídos y transformados en el sistema de destino, que usualmente es un almacén de datos</a:t>
            </a:r>
            <a:endParaRPr sz="1200">
              <a:solidFill>
                <a:srgbClr val="1A1A1A"/>
              </a:solidFill>
              <a:latin typeface="Roboto"/>
              <a:ea typeface="Roboto"/>
              <a:cs typeface="Roboto"/>
              <a:sym typeface="Roboto"/>
            </a:endParaRPr>
          </a:p>
          <a:p>
            <a:pPr indent="-304800" lvl="0" marL="457200" rtl="0" algn="just">
              <a:spcBef>
                <a:spcPts val="0"/>
              </a:spcBef>
              <a:spcAft>
                <a:spcPts val="0"/>
              </a:spcAft>
              <a:buClr>
                <a:srgbClr val="1A1A1A"/>
              </a:buClr>
              <a:buSzPts val="1200"/>
              <a:buFont typeface="Roboto"/>
              <a:buChar char="●"/>
            </a:pPr>
            <a:r>
              <a:rPr lang="es-419" sz="1200">
                <a:solidFill>
                  <a:srgbClr val="1A1A1A"/>
                </a:solidFill>
                <a:latin typeface="Roboto"/>
                <a:ea typeface="Roboto"/>
                <a:cs typeface="Roboto"/>
                <a:sym typeface="Roboto"/>
              </a:rPr>
              <a:t>Este paso consiste en mover los datos ya transformados y limpios a un sistema de destino, que podría ser una base de datos, un almacén de datos o un lago de datos… y de forma muy inapropiada, un archivo de datos a otro directorio… </a:t>
            </a:r>
            <a:endParaRPr sz="1200">
              <a:solidFill>
                <a:srgbClr val="1A1A1A"/>
              </a:solidFill>
              <a:latin typeface="Roboto"/>
              <a:ea typeface="Roboto"/>
              <a:cs typeface="Roboto"/>
              <a:sym typeface="Roboto"/>
            </a:endParaRPr>
          </a:p>
          <a:p>
            <a:pPr indent="0" lvl="0" marL="0" rtl="0" algn="l">
              <a:spcBef>
                <a:spcPts val="1500"/>
              </a:spcBef>
              <a:spcAft>
                <a:spcPts val="1200"/>
              </a:spcAft>
              <a:buNone/>
            </a:pPr>
            <a:r>
              <a:t/>
            </a:r>
            <a:endParaRPr/>
          </a:p>
        </p:txBody>
      </p:sp>
      <p:pic>
        <p:nvPicPr>
          <p:cNvPr id="167" name="Google Shape;167;p28"/>
          <p:cNvPicPr preferRelativeResize="0"/>
          <p:nvPr/>
        </p:nvPicPr>
        <p:blipFill>
          <a:blip r:embed="rId3">
            <a:alphaModFix/>
          </a:blip>
          <a:stretch>
            <a:fillRect/>
          </a:stretch>
        </p:blipFill>
        <p:spPr>
          <a:xfrm>
            <a:off x="6029325" y="1685923"/>
            <a:ext cx="3021798" cy="1314675"/>
          </a:xfrm>
          <a:prstGeom prst="rect">
            <a:avLst/>
          </a:prstGeom>
          <a:noFill/>
          <a:ln>
            <a:noFill/>
          </a:ln>
        </p:spPr>
      </p:pic>
      <p:pic>
        <p:nvPicPr>
          <p:cNvPr id="168" name="Google Shape;168;p28"/>
          <p:cNvPicPr preferRelativeResize="0"/>
          <p:nvPr/>
        </p:nvPicPr>
        <p:blipFill>
          <a:blip r:embed="rId4">
            <a:alphaModFix/>
          </a:blip>
          <a:stretch>
            <a:fillRect/>
          </a:stretch>
        </p:blipFill>
        <p:spPr>
          <a:xfrm>
            <a:off x="6092788" y="3293274"/>
            <a:ext cx="2894874" cy="151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proceso de ETL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Loading (Carga).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Momento de realizar el Loading.</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rgbClr val="595959"/>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729450" y="554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Etapa del Loading</a:t>
            </a:r>
            <a:endParaRPr/>
          </a:p>
        </p:txBody>
      </p:sp>
      <p:sp>
        <p:nvSpPr>
          <p:cNvPr id="179" name="Google Shape;179;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30"/>
          <p:cNvPicPr preferRelativeResize="0"/>
          <p:nvPr/>
        </p:nvPicPr>
        <p:blipFill>
          <a:blip r:embed="rId3">
            <a:alphaModFix/>
          </a:blip>
          <a:stretch>
            <a:fillRect/>
          </a:stretch>
        </p:blipFill>
        <p:spPr>
          <a:xfrm>
            <a:off x="468825" y="1423500"/>
            <a:ext cx="8182250" cy="3571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6" name="Google Shape;186;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1"/>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conceptos importantes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Sistemas comerciales de RDBMS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Conclusión</a:t>
            </a:r>
            <a:endParaRPr sz="1600">
              <a:solidFill>
                <a:srgbClr val="595959"/>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proceso de ETL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Loading (Carga).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Momento de realizar el Loading.</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Importancia</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rgbClr val="595959"/>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727650" y="54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Importancia del Load</a:t>
            </a:r>
            <a:endParaRPr/>
          </a:p>
        </p:txBody>
      </p:sp>
      <p:sp>
        <p:nvSpPr>
          <p:cNvPr id="198" name="Google Shape;198;p33"/>
          <p:cNvSpPr txBox="1"/>
          <p:nvPr>
            <p:ph idx="1" type="body"/>
          </p:nvPr>
        </p:nvSpPr>
        <p:spPr>
          <a:xfrm>
            <a:off x="4629150" y="1443050"/>
            <a:ext cx="4236300" cy="35718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sz="1200">
                <a:solidFill>
                  <a:srgbClr val="1A1A1A"/>
                </a:solidFill>
                <a:latin typeface="Roboto"/>
                <a:ea typeface="Roboto"/>
                <a:cs typeface="Roboto"/>
                <a:sym typeface="Roboto"/>
              </a:rPr>
              <a:t>El Load o la Carga en un proyecto de datos es esencial por varias razones:</a:t>
            </a:r>
            <a:endParaRPr sz="1200">
              <a:solidFill>
                <a:srgbClr val="1A1A1A"/>
              </a:solidFill>
              <a:latin typeface="Roboto"/>
              <a:ea typeface="Roboto"/>
              <a:cs typeface="Roboto"/>
              <a:sym typeface="Roboto"/>
            </a:endParaRPr>
          </a:p>
          <a:p>
            <a:pPr indent="-287655" lvl="0" marL="457200" rtl="0" algn="just">
              <a:spcBef>
                <a:spcPts val="1500"/>
              </a:spcBef>
              <a:spcAft>
                <a:spcPts val="0"/>
              </a:spcAft>
              <a:buClr>
                <a:srgbClr val="1A1A1A"/>
              </a:buClr>
              <a:buSzPct val="100000"/>
              <a:buFont typeface="Roboto"/>
              <a:buAutoNum type="arabicPeriod"/>
            </a:pPr>
            <a:r>
              <a:rPr b="1" lang="es-419" sz="1200">
                <a:solidFill>
                  <a:srgbClr val="1A1A1A"/>
                </a:solidFill>
                <a:latin typeface="Roboto"/>
                <a:ea typeface="Roboto"/>
                <a:cs typeface="Roboto"/>
                <a:sym typeface="Roboto"/>
              </a:rPr>
              <a:t>Integración de datos</a:t>
            </a:r>
            <a:r>
              <a:rPr lang="es-419" sz="1200">
                <a:solidFill>
                  <a:srgbClr val="1A1A1A"/>
                </a:solidFill>
                <a:latin typeface="Roboto"/>
                <a:ea typeface="Roboto"/>
                <a:cs typeface="Roboto"/>
                <a:sym typeface="Roboto"/>
              </a:rPr>
              <a:t>: La fase de carga es donde los datos transformados se integran en el sistema de destino. Esta etapa es crucial para que los datos estén disponibles para análisis y toma de decisiones en el negocio.</a:t>
            </a:r>
            <a:endParaRPr sz="1200">
              <a:solidFill>
                <a:srgbClr val="1A1A1A"/>
              </a:solidFill>
              <a:latin typeface="Roboto"/>
              <a:ea typeface="Roboto"/>
              <a:cs typeface="Roboto"/>
              <a:sym typeface="Roboto"/>
            </a:endParaRPr>
          </a:p>
          <a:p>
            <a:pPr indent="-287655" lvl="0" marL="457200" rtl="0" algn="just">
              <a:spcBef>
                <a:spcPts val="0"/>
              </a:spcBef>
              <a:spcAft>
                <a:spcPts val="0"/>
              </a:spcAft>
              <a:buClr>
                <a:srgbClr val="1A1A1A"/>
              </a:buClr>
              <a:buSzPct val="100000"/>
              <a:buFont typeface="Roboto"/>
              <a:buAutoNum type="arabicPeriod"/>
            </a:pPr>
            <a:r>
              <a:rPr b="1" lang="es-419" sz="1200">
                <a:solidFill>
                  <a:srgbClr val="1A1A1A"/>
                </a:solidFill>
                <a:latin typeface="Roboto"/>
                <a:ea typeface="Roboto"/>
                <a:cs typeface="Roboto"/>
                <a:sym typeface="Roboto"/>
              </a:rPr>
              <a:t>Actualización de registros de datos</a:t>
            </a:r>
            <a:r>
              <a:rPr lang="es-419" sz="1200">
                <a:solidFill>
                  <a:srgbClr val="1A1A1A"/>
                </a:solidFill>
                <a:latin typeface="Roboto"/>
                <a:ea typeface="Roboto"/>
                <a:cs typeface="Roboto"/>
                <a:sym typeface="Roboto"/>
              </a:rPr>
              <a:t>: A través de la tarea de carga en un proyecto de datos, no solo se pueden importar nuevos registros de datos, sino también actualizar los existentes. Esto asegura que los datos en el sistema de destino estén siempre actualizados y sean precisos.</a:t>
            </a:r>
            <a:endParaRPr sz="1200">
              <a:solidFill>
                <a:srgbClr val="1A1A1A"/>
              </a:solidFill>
              <a:latin typeface="Roboto"/>
              <a:ea typeface="Roboto"/>
              <a:cs typeface="Roboto"/>
              <a:sym typeface="Roboto"/>
            </a:endParaRPr>
          </a:p>
          <a:p>
            <a:pPr indent="-287655" lvl="0" marL="457200" rtl="0" algn="just">
              <a:spcBef>
                <a:spcPts val="0"/>
              </a:spcBef>
              <a:spcAft>
                <a:spcPts val="0"/>
              </a:spcAft>
              <a:buClr>
                <a:srgbClr val="1A1A1A"/>
              </a:buClr>
              <a:buSzPct val="100000"/>
              <a:buFont typeface="Roboto"/>
              <a:buAutoNum type="arabicPeriod"/>
            </a:pPr>
            <a:r>
              <a:rPr b="1" lang="es-419" sz="1200">
                <a:solidFill>
                  <a:srgbClr val="1A1A1A"/>
                </a:solidFill>
                <a:latin typeface="Roboto"/>
                <a:ea typeface="Roboto"/>
                <a:cs typeface="Roboto"/>
                <a:sym typeface="Roboto"/>
              </a:rPr>
              <a:t>Optimización del rendimiento</a:t>
            </a:r>
            <a:r>
              <a:rPr lang="es-419" sz="1200">
                <a:solidFill>
                  <a:srgbClr val="1A1A1A"/>
                </a:solidFill>
                <a:latin typeface="Roboto"/>
                <a:ea typeface="Roboto"/>
                <a:cs typeface="Roboto"/>
                <a:sym typeface="Roboto"/>
              </a:rPr>
              <a:t>: La fase de carga también tiene un papel en la optimización del rendimiento, ya que una carga efectiva de los datos asegura que los datos estén disponibles para el análisis de manera eficiente. Esto también puede ayudar a evitar ralentizaciones o interrupciones del servicio, lo cual es fundamental en el manejo de grandes volúmenes de datos.</a:t>
            </a:r>
            <a:endParaRPr sz="1200">
              <a:solidFill>
                <a:srgbClr val="1A1A1A"/>
              </a:solidFill>
              <a:latin typeface="Roboto"/>
              <a:ea typeface="Roboto"/>
              <a:cs typeface="Roboto"/>
              <a:sym typeface="Roboto"/>
            </a:endParaRPr>
          </a:p>
          <a:p>
            <a:pPr indent="0" lvl="0" marL="0" rtl="0" algn="l">
              <a:spcBef>
                <a:spcPts val="1500"/>
              </a:spcBef>
              <a:spcAft>
                <a:spcPts val="0"/>
              </a:spcAft>
              <a:buNone/>
            </a:pPr>
            <a:r>
              <a:rPr lang="es-419" sz="1200">
                <a:solidFill>
                  <a:srgbClr val="1A1A1A"/>
                </a:solidFill>
                <a:latin typeface="Roboto"/>
                <a:ea typeface="Roboto"/>
                <a:cs typeface="Roboto"/>
                <a:sym typeface="Roboto"/>
              </a:rPr>
              <a:t>Es importante destacar que para que la fase de carga sea efectiva, se debe prestar atención al proceso y a las herramientas utilizadas, así como a la gestión de posibles errores o fallos que puedan surgir durante este proceso.</a:t>
            </a:r>
            <a:endParaRPr sz="1200">
              <a:solidFill>
                <a:srgbClr val="1A1A1A"/>
              </a:solidFill>
              <a:latin typeface="Roboto"/>
              <a:ea typeface="Roboto"/>
              <a:cs typeface="Roboto"/>
              <a:sym typeface="Roboto"/>
            </a:endParaRPr>
          </a:p>
          <a:p>
            <a:pPr indent="0" lvl="0" marL="0" rtl="0" algn="l">
              <a:spcBef>
                <a:spcPts val="0"/>
              </a:spcBef>
              <a:spcAft>
                <a:spcPts val="1200"/>
              </a:spcAft>
              <a:buNone/>
            </a:pPr>
            <a:r>
              <a:t/>
            </a:r>
            <a:endParaRPr/>
          </a:p>
        </p:txBody>
      </p:sp>
      <p:pic>
        <p:nvPicPr>
          <p:cNvPr id="199" name="Google Shape;199;p33"/>
          <p:cNvPicPr preferRelativeResize="0"/>
          <p:nvPr/>
        </p:nvPicPr>
        <p:blipFill>
          <a:blip r:embed="rId3">
            <a:alphaModFix/>
          </a:blip>
          <a:stretch>
            <a:fillRect/>
          </a:stretch>
        </p:blipFill>
        <p:spPr>
          <a:xfrm>
            <a:off x="176400" y="1364500"/>
            <a:ext cx="4205276" cy="2144700"/>
          </a:xfrm>
          <a:prstGeom prst="rect">
            <a:avLst/>
          </a:prstGeom>
          <a:noFill/>
          <a:ln>
            <a:noFill/>
          </a:ln>
        </p:spPr>
      </p:pic>
      <p:pic>
        <p:nvPicPr>
          <p:cNvPr id="200" name="Google Shape;200;p33"/>
          <p:cNvPicPr preferRelativeResize="0"/>
          <p:nvPr/>
        </p:nvPicPr>
        <p:blipFill rotWithShape="1">
          <a:blip r:embed="rId4">
            <a:alphaModFix/>
          </a:blip>
          <a:srcRect b="31789" l="0" r="0" t="25914"/>
          <a:stretch/>
        </p:blipFill>
        <p:spPr>
          <a:xfrm>
            <a:off x="556200" y="3557525"/>
            <a:ext cx="3445673" cy="14573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4"/>
          <p:cNvPicPr preferRelativeResize="0"/>
          <p:nvPr/>
        </p:nvPicPr>
        <p:blipFill>
          <a:blip r:embed="rId3">
            <a:alphaModFix/>
          </a:blip>
          <a:stretch>
            <a:fillRect/>
          </a:stretch>
        </p:blipFill>
        <p:spPr>
          <a:xfrm>
            <a:off x="0" y="254110"/>
            <a:ext cx="9144000" cy="46352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proceso de ETL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Loading (Carga).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Momento de realizar el Loading.</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Importancia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Tipos de “L”.</a:t>
            </a:r>
            <a:endParaRPr sz="1600">
              <a:solidFill>
                <a:srgbClr val="595959"/>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729450" y="561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Tipos de Carga</a:t>
            </a:r>
            <a:endParaRPr/>
          </a:p>
        </p:txBody>
      </p:sp>
      <p:sp>
        <p:nvSpPr>
          <p:cNvPr id="218" name="Google Shape;218;p36"/>
          <p:cNvSpPr txBox="1"/>
          <p:nvPr>
            <p:ph idx="1" type="body"/>
          </p:nvPr>
        </p:nvSpPr>
        <p:spPr>
          <a:xfrm>
            <a:off x="2978950" y="1564475"/>
            <a:ext cx="5907900" cy="3379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419" sz="1200">
                <a:solidFill>
                  <a:srgbClr val="000000"/>
                </a:solidFill>
                <a:latin typeface="Roboto"/>
                <a:ea typeface="Roboto"/>
                <a:cs typeface="Roboto"/>
                <a:sym typeface="Roboto"/>
              </a:rPr>
              <a:t>Existen tres tipos de carga de datos que son fundamentales en la integración de datos y forman parte del proceso del Almacén de Datos (Data Warehouse):</a:t>
            </a:r>
            <a:endParaRPr sz="1200">
              <a:solidFill>
                <a:srgbClr val="000000"/>
              </a:solidFill>
              <a:latin typeface="Roboto"/>
              <a:ea typeface="Roboto"/>
              <a:cs typeface="Roboto"/>
              <a:sym typeface="Roboto"/>
            </a:endParaRPr>
          </a:p>
          <a:p>
            <a:pPr indent="-293370" lvl="0" marL="457200" rtl="0" algn="l">
              <a:spcBef>
                <a:spcPts val="1500"/>
              </a:spcBef>
              <a:spcAft>
                <a:spcPts val="0"/>
              </a:spcAft>
              <a:buClr>
                <a:srgbClr val="000000"/>
              </a:buClr>
              <a:buSzPct val="100000"/>
              <a:buFont typeface="Roboto"/>
              <a:buAutoNum type="arabicPeriod"/>
            </a:pPr>
            <a:r>
              <a:rPr b="1" lang="es-419" sz="1200" u="sng">
                <a:solidFill>
                  <a:srgbClr val="000000"/>
                </a:solidFill>
                <a:latin typeface="Roboto"/>
                <a:ea typeface="Roboto"/>
                <a:cs typeface="Roboto"/>
                <a:sym typeface="Roboto"/>
              </a:rPr>
              <a:t>Carga inicial (Initial Load)</a:t>
            </a:r>
            <a:r>
              <a:rPr lang="es-419" sz="1200">
                <a:solidFill>
                  <a:srgbClr val="000000"/>
                </a:solidFill>
                <a:latin typeface="Roboto"/>
                <a:ea typeface="Roboto"/>
                <a:cs typeface="Roboto"/>
                <a:sym typeface="Roboto"/>
              </a:rPr>
              <a:t>: Este tipo de carga ocurre cuando se pobla el almacén de datos por primera vez. Todos los datos requeridos del sistema de origen se cargan en el Data Warehouse. Dado que puede involucrar mover grandes volúmenes de datos, este proceso puede llevar tiempo y es posible que deba planificarse durante un período de baja actividad.</a:t>
            </a:r>
            <a:endParaRPr sz="1200">
              <a:solidFill>
                <a:srgbClr val="000000"/>
              </a:solidFill>
              <a:latin typeface="Roboto"/>
              <a:ea typeface="Roboto"/>
              <a:cs typeface="Roboto"/>
              <a:sym typeface="Roboto"/>
            </a:endParaRPr>
          </a:p>
          <a:p>
            <a:pPr indent="-293370" lvl="0" marL="457200" rtl="0" algn="l">
              <a:spcBef>
                <a:spcPts val="0"/>
              </a:spcBef>
              <a:spcAft>
                <a:spcPts val="0"/>
              </a:spcAft>
              <a:buClr>
                <a:srgbClr val="000000"/>
              </a:buClr>
              <a:buSzPct val="100000"/>
              <a:buFont typeface="Roboto"/>
              <a:buAutoNum type="arabicPeriod"/>
            </a:pPr>
            <a:r>
              <a:rPr b="1" lang="es-419" sz="1200" u="sng">
                <a:solidFill>
                  <a:srgbClr val="000000"/>
                </a:solidFill>
                <a:latin typeface="Roboto"/>
                <a:ea typeface="Roboto"/>
                <a:cs typeface="Roboto"/>
                <a:sym typeface="Roboto"/>
              </a:rPr>
              <a:t>Carga incremental (Incremental Load)</a:t>
            </a:r>
            <a:r>
              <a:rPr lang="es-419" sz="1200">
                <a:solidFill>
                  <a:srgbClr val="000000"/>
                </a:solidFill>
                <a:latin typeface="Roboto"/>
                <a:ea typeface="Roboto"/>
                <a:cs typeface="Roboto"/>
                <a:sym typeface="Roboto"/>
              </a:rPr>
              <a:t>: Después de la carga inicial, los datos se actualizan periódicamente en el almacén de datos. Los datos que han cambiado o son nuevos desde la última carga se cargan en el almacén de datos. Este tipo de carga se utiliza para mantener el almacén de datos actualizado con los sistemas de origen y suele ser más rápido que una carga completa.</a:t>
            </a:r>
            <a:endParaRPr sz="1200">
              <a:solidFill>
                <a:srgbClr val="000000"/>
              </a:solidFill>
              <a:latin typeface="Roboto"/>
              <a:ea typeface="Roboto"/>
              <a:cs typeface="Roboto"/>
              <a:sym typeface="Roboto"/>
            </a:endParaRPr>
          </a:p>
          <a:p>
            <a:pPr indent="-293370" lvl="0" marL="457200" rtl="0" algn="l">
              <a:spcBef>
                <a:spcPts val="0"/>
              </a:spcBef>
              <a:spcAft>
                <a:spcPts val="0"/>
              </a:spcAft>
              <a:buClr>
                <a:srgbClr val="000000"/>
              </a:buClr>
              <a:buSzPct val="100000"/>
              <a:buFont typeface="Roboto"/>
              <a:buAutoNum type="arabicPeriod"/>
            </a:pPr>
            <a:r>
              <a:rPr b="1" lang="es-419" sz="1200" u="sng">
                <a:solidFill>
                  <a:srgbClr val="000000"/>
                </a:solidFill>
                <a:latin typeface="Roboto"/>
                <a:ea typeface="Roboto"/>
                <a:cs typeface="Roboto"/>
                <a:sym typeface="Roboto"/>
              </a:rPr>
              <a:t>Carga completa (Full Load)</a:t>
            </a:r>
            <a:r>
              <a:rPr lang="es-419" sz="1200">
                <a:solidFill>
                  <a:srgbClr val="000000"/>
                </a:solidFill>
                <a:latin typeface="Roboto"/>
                <a:ea typeface="Roboto"/>
                <a:cs typeface="Roboto"/>
                <a:sym typeface="Roboto"/>
              </a:rPr>
              <a:t>: En este tipo de carga, el almacén de datos se borra completamente y se recarga con datos frescos del sistema de origen. Este proceso puede ser útil en situaciones en las que la integridad de los datos se ha comprometido o se requiere una refrescada completa de los datos.</a:t>
            </a:r>
            <a:endParaRPr sz="1200">
              <a:solidFill>
                <a:srgbClr val="000000"/>
              </a:solidFill>
              <a:latin typeface="Roboto"/>
              <a:ea typeface="Roboto"/>
              <a:cs typeface="Roboto"/>
              <a:sym typeface="Roboto"/>
            </a:endParaRPr>
          </a:p>
          <a:p>
            <a:pPr indent="0" lvl="0" marL="0" rtl="0" algn="l">
              <a:spcBef>
                <a:spcPts val="1500"/>
              </a:spcBef>
              <a:spcAft>
                <a:spcPts val="0"/>
              </a:spcAft>
              <a:buNone/>
            </a:pPr>
            <a:r>
              <a:rPr lang="es-419" sz="1200">
                <a:solidFill>
                  <a:srgbClr val="000000"/>
                </a:solidFill>
                <a:latin typeface="Roboto"/>
                <a:ea typeface="Roboto"/>
                <a:cs typeface="Roboto"/>
                <a:sym typeface="Roboto"/>
              </a:rPr>
              <a:t>Cada tipo de carga tiene sus propios beneficios y desafíos y se seleccionan en función de los requisitos del proyecto de datos.</a:t>
            </a:r>
            <a:endParaRPr sz="1200">
              <a:solidFill>
                <a:srgbClr val="000000"/>
              </a:solidFill>
              <a:latin typeface="Roboto"/>
              <a:ea typeface="Roboto"/>
              <a:cs typeface="Roboto"/>
              <a:sym typeface="Roboto"/>
            </a:endParaRPr>
          </a:p>
          <a:p>
            <a:pPr indent="0" lvl="0" marL="0" rtl="0" algn="l">
              <a:spcBef>
                <a:spcPts val="0"/>
              </a:spcBef>
              <a:spcAft>
                <a:spcPts val="1200"/>
              </a:spcAft>
              <a:buNone/>
            </a:pPr>
            <a:r>
              <a:t/>
            </a:r>
            <a:endParaRPr/>
          </a:p>
        </p:txBody>
      </p:sp>
      <p:pic>
        <p:nvPicPr>
          <p:cNvPr id="219" name="Google Shape;219;p36"/>
          <p:cNvPicPr preferRelativeResize="0"/>
          <p:nvPr/>
        </p:nvPicPr>
        <p:blipFill>
          <a:blip r:embed="rId3">
            <a:alphaModFix/>
          </a:blip>
          <a:stretch>
            <a:fillRect/>
          </a:stretch>
        </p:blipFill>
        <p:spPr>
          <a:xfrm>
            <a:off x="278825" y="1564475"/>
            <a:ext cx="2414350" cy="1914225"/>
          </a:xfrm>
          <a:prstGeom prst="rect">
            <a:avLst/>
          </a:prstGeom>
          <a:noFill/>
          <a:ln>
            <a:noFill/>
          </a:ln>
        </p:spPr>
      </p:pic>
      <p:pic>
        <p:nvPicPr>
          <p:cNvPr id="220" name="Google Shape;220;p36"/>
          <p:cNvPicPr preferRelativeResize="0"/>
          <p:nvPr/>
        </p:nvPicPr>
        <p:blipFill>
          <a:blip r:embed="rId4">
            <a:alphaModFix/>
          </a:blip>
          <a:stretch>
            <a:fillRect/>
          </a:stretch>
        </p:blipFill>
        <p:spPr>
          <a:xfrm>
            <a:off x="383100" y="3528998"/>
            <a:ext cx="2205800" cy="1554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6" name="Google Shape;226;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37"/>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proceso de ETL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Loading (Carga).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Momento de realizar el Loading.</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Importancia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Tipos de “L”.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Los L más utilizados en la actualidad.</a:t>
            </a:r>
            <a:endParaRPr sz="1600">
              <a:solidFill>
                <a:srgbClr val="595959"/>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729450" y="554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ETL en la actualidad por las grandes empresas.</a:t>
            </a:r>
            <a:endParaRPr/>
          </a:p>
        </p:txBody>
      </p:sp>
      <p:sp>
        <p:nvSpPr>
          <p:cNvPr id="238" name="Google Shape;238;p39"/>
          <p:cNvSpPr txBox="1"/>
          <p:nvPr>
            <p:ph idx="1" type="body"/>
          </p:nvPr>
        </p:nvSpPr>
        <p:spPr>
          <a:xfrm>
            <a:off x="257950" y="1514500"/>
            <a:ext cx="6471600" cy="3528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sz="1200">
                <a:solidFill>
                  <a:srgbClr val="1A1A1A"/>
                </a:solidFill>
                <a:latin typeface="Roboto"/>
                <a:ea typeface="Roboto"/>
                <a:cs typeface="Roboto"/>
                <a:sym typeface="Roboto"/>
              </a:rPr>
              <a:t>Las grandes empresas actualmente utilizan una variedad de procesos y técnicas de carga de datos para manejar sus necesidades de gestión de datos. Aquí te presento algunas tendencias relevantes basadas en la información proporcionada:</a:t>
            </a:r>
            <a:endParaRPr sz="1200">
              <a:solidFill>
                <a:srgbClr val="1A1A1A"/>
              </a:solidFill>
              <a:latin typeface="Roboto"/>
              <a:ea typeface="Roboto"/>
              <a:cs typeface="Roboto"/>
              <a:sym typeface="Roboto"/>
            </a:endParaRPr>
          </a:p>
          <a:p>
            <a:pPr indent="-228600" lvl="0" marL="457200" rtl="0" algn="l">
              <a:spcBef>
                <a:spcPts val="1500"/>
              </a:spcBef>
              <a:spcAft>
                <a:spcPts val="0"/>
              </a:spcAft>
              <a:buClr>
                <a:srgbClr val="1A1A1A"/>
              </a:buClr>
              <a:buSzPct val="100000"/>
              <a:buFont typeface="Roboto"/>
              <a:buNone/>
            </a:pPr>
            <a:r>
              <a:rPr b="1" lang="es-419" sz="1200" u="sng">
                <a:solidFill>
                  <a:srgbClr val="1A1A1A"/>
                </a:solidFill>
                <a:latin typeface="Roboto"/>
                <a:ea typeface="Roboto"/>
                <a:cs typeface="Roboto"/>
                <a:sym typeface="Roboto"/>
              </a:rPr>
              <a:t>Automatización Industrial</a:t>
            </a:r>
            <a:r>
              <a:rPr lang="es-419" sz="1200">
                <a:solidFill>
                  <a:srgbClr val="1A1A1A"/>
                </a:solidFill>
                <a:latin typeface="Roboto"/>
                <a:ea typeface="Roboto"/>
                <a:cs typeface="Roboto"/>
                <a:sym typeface="Roboto"/>
              </a:rPr>
              <a:t>: Las compañías están utilizando cada vez más tecnologías de automatización para programar tareas laboriosas, repetitivas y pesadas, mejorando el rendimiento y aumentando la productividad. El uso de soluciones robóticas amigables con el usuario, sistemas simples de gestión de procesos de fabricación y colaboración entre humanos y robots facilita esta tendencia.</a:t>
            </a:r>
            <a:endParaRPr sz="1200">
              <a:solidFill>
                <a:srgbClr val="1A1A1A"/>
              </a:solidFill>
              <a:latin typeface="Roboto"/>
              <a:ea typeface="Roboto"/>
              <a:cs typeface="Roboto"/>
              <a:sym typeface="Roboto"/>
            </a:endParaRPr>
          </a:p>
          <a:p>
            <a:pPr indent="-228600" lvl="0" marL="457200" rtl="0" algn="l">
              <a:spcBef>
                <a:spcPts val="0"/>
              </a:spcBef>
              <a:spcAft>
                <a:spcPts val="0"/>
              </a:spcAft>
              <a:buClr>
                <a:srgbClr val="1A1A1A"/>
              </a:buClr>
              <a:buSzPct val="100000"/>
              <a:buFont typeface="Roboto"/>
              <a:buNone/>
            </a:pPr>
            <a:r>
              <a:rPr b="1" lang="es-419" sz="1200" u="sng">
                <a:solidFill>
                  <a:srgbClr val="1A1A1A"/>
                </a:solidFill>
                <a:latin typeface="Roboto"/>
                <a:ea typeface="Roboto"/>
                <a:cs typeface="Roboto"/>
                <a:sym typeface="Roboto"/>
              </a:rPr>
              <a:t>Software de Gestión de Empresas</a:t>
            </a:r>
            <a:r>
              <a:rPr lang="es-419" sz="1200">
                <a:solidFill>
                  <a:srgbClr val="1A1A1A"/>
                </a:solidFill>
                <a:latin typeface="Roboto"/>
                <a:ea typeface="Roboto"/>
                <a:cs typeface="Roboto"/>
                <a:sym typeface="Roboto"/>
              </a:rPr>
              <a:t>: Muchas grandes empresas están utilizando programas de gestión de empresas para automatizar y gestionar diferentes departamentos dentro de la empresa. Esto puede incluir la facturación, tesorería, contabilidad, recursos humanos, gestión de tareas y proyectos, ventas, CRM y marketing. Los programas más populares incluyen Quipu, Factorial, Notion, HubSpot y Signaturit.</a:t>
            </a:r>
            <a:endParaRPr sz="1200">
              <a:solidFill>
                <a:srgbClr val="1A1A1A"/>
              </a:solidFill>
              <a:latin typeface="Roboto"/>
              <a:ea typeface="Roboto"/>
              <a:cs typeface="Roboto"/>
              <a:sym typeface="Roboto"/>
            </a:endParaRPr>
          </a:p>
          <a:p>
            <a:pPr indent="-228600" lvl="0" marL="457200" rtl="0" algn="l">
              <a:spcBef>
                <a:spcPts val="0"/>
              </a:spcBef>
              <a:spcAft>
                <a:spcPts val="0"/>
              </a:spcAft>
              <a:buClr>
                <a:srgbClr val="1A1A1A"/>
              </a:buClr>
              <a:buSzPct val="100000"/>
              <a:buFont typeface="Roboto"/>
              <a:buNone/>
            </a:pPr>
            <a:r>
              <a:rPr b="1" lang="es-419" sz="1200" u="sng">
                <a:solidFill>
                  <a:srgbClr val="1A1A1A"/>
                </a:solidFill>
                <a:latin typeface="Roboto"/>
                <a:ea typeface="Roboto"/>
                <a:cs typeface="Roboto"/>
                <a:sym typeface="Roboto"/>
              </a:rPr>
              <a:t>Gestión de Procesos de Negocio (BPM)</a:t>
            </a:r>
            <a:r>
              <a:rPr lang="es-419" sz="1200">
                <a:solidFill>
                  <a:srgbClr val="1A1A1A"/>
                </a:solidFill>
                <a:latin typeface="Roboto"/>
                <a:ea typeface="Roboto"/>
                <a:cs typeface="Roboto"/>
                <a:sym typeface="Roboto"/>
              </a:rPr>
              <a:t>: El BPM se ha vuelto cada vez más importante debido a la digitalización y la necesidad de adaptarse a las condiciones cambiantes del mercado. El soporte de software para BPM está creciendo, no solo en la ejecución de procesos a través de la digitalización y automatización, sino también en otras fases como el análisis y la optimización.</a:t>
            </a:r>
            <a:endParaRPr sz="1200">
              <a:solidFill>
                <a:srgbClr val="1A1A1A"/>
              </a:solidFill>
              <a:latin typeface="Roboto"/>
              <a:ea typeface="Roboto"/>
              <a:cs typeface="Roboto"/>
              <a:sym typeface="Roboto"/>
            </a:endParaRPr>
          </a:p>
          <a:p>
            <a:pPr indent="-228600" lvl="0" marL="457200" rtl="0" algn="l">
              <a:spcBef>
                <a:spcPts val="0"/>
              </a:spcBef>
              <a:spcAft>
                <a:spcPts val="0"/>
              </a:spcAft>
              <a:buClr>
                <a:srgbClr val="1A1A1A"/>
              </a:buClr>
              <a:buSzPct val="100000"/>
              <a:buFont typeface="Roboto"/>
              <a:buNone/>
            </a:pPr>
            <a:r>
              <a:rPr b="1" lang="es-419" sz="1200" u="sng">
                <a:solidFill>
                  <a:srgbClr val="1A1A1A"/>
                </a:solidFill>
                <a:latin typeface="Roboto"/>
                <a:ea typeface="Roboto"/>
                <a:cs typeface="Roboto"/>
                <a:sym typeface="Roboto"/>
              </a:rPr>
              <a:t>Inteligencia Empresarial (Business Intelligence) y Tendencias Tecnológicas</a:t>
            </a:r>
            <a:r>
              <a:rPr lang="es-419" sz="1200">
                <a:solidFill>
                  <a:srgbClr val="1A1A1A"/>
                </a:solidFill>
                <a:latin typeface="Roboto"/>
                <a:ea typeface="Roboto"/>
                <a:cs typeface="Roboto"/>
                <a:sym typeface="Roboto"/>
              </a:rPr>
              <a:t>: La pandemia de COVID-19 ha acelerado los avances tecnológicos y ha subrayado la necesidad de que las empresas se mantengan al día con las soluciones de Inteligencia Empresarial y estén preparadas para ajustar y mejorar las operaciones y los equipos. Las empresas también deben estar informadas sobre los últimos desarrollos tecnológicos, trabajos y certificaciones para mantenerse a la vanguardia de la tecnología</a:t>
            </a:r>
            <a:endParaRPr sz="1200">
              <a:solidFill>
                <a:srgbClr val="1A1A1A"/>
              </a:solidFill>
              <a:latin typeface="Roboto"/>
              <a:ea typeface="Roboto"/>
              <a:cs typeface="Roboto"/>
              <a:sym typeface="Roboto"/>
            </a:endParaRPr>
          </a:p>
          <a:p>
            <a:pPr indent="0" lvl="0" marL="0" rtl="0" algn="l">
              <a:spcBef>
                <a:spcPts val="0"/>
              </a:spcBef>
              <a:spcAft>
                <a:spcPts val="1200"/>
              </a:spcAft>
              <a:buNone/>
            </a:pPr>
            <a:r>
              <a:t/>
            </a:r>
            <a:endParaRPr/>
          </a:p>
        </p:txBody>
      </p:sp>
      <p:pic>
        <p:nvPicPr>
          <p:cNvPr id="239" name="Google Shape;239;p39"/>
          <p:cNvPicPr preferRelativeResize="0"/>
          <p:nvPr/>
        </p:nvPicPr>
        <p:blipFill>
          <a:blip r:embed="rId3">
            <a:alphaModFix/>
          </a:blip>
          <a:stretch>
            <a:fillRect/>
          </a:stretch>
        </p:blipFill>
        <p:spPr>
          <a:xfrm>
            <a:off x="6829425" y="1593074"/>
            <a:ext cx="2159801" cy="1138425"/>
          </a:xfrm>
          <a:prstGeom prst="rect">
            <a:avLst/>
          </a:prstGeom>
          <a:noFill/>
          <a:ln>
            <a:noFill/>
          </a:ln>
        </p:spPr>
      </p:pic>
      <p:pic>
        <p:nvPicPr>
          <p:cNvPr id="240" name="Google Shape;240;p39"/>
          <p:cNvPicPr preferRelativeResize="0"/>
          <p:nvPr/>
        </p:nvPicPr>
        <p:blipFill>
          <a:blip r:embed="rId4">
            <a:alphaModFix/>
          </a:blip>
          <a:stretch>
            <a:fillRect/>
          </a:stretch>
        </p:blipFill>
        <p:spPr>
          <a:xfrm>
            <a:off x="6914575" y="3339125"/>
            <a:ext cx="1989523" cy="1382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proceso de ETL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Loading (Carga).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Momento de realizar el Loading.</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Importancia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Tipos de “L”.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Los L más utilizados en la actualidad.</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Loading en la nube.</a:t>
            </a:r>
            <a:endParaRPr sz="1600">
              <a:solidFill>
                <a:srgbClr val="595959"/>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727650" y="589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ETL en la nube</a:t>
            </a:r>
            <a:endParaRPr/>
          </a:p>
        </p:txBody>
      </p:sp>
      <p:sp>
        <p:nvSpPr>
          <p:cNvPr id="251" name="Google Shape;251;p41"/>
          <p:cNvSpPr txBox="1"/>
          <p:nvPr>
            <p:ph idx="1" type="body"/>
          </p:nvPr>
        </p:nvSpPr>
        <p:spPr>
          <a:xfrm>
            <a:off x="729450" y="1450175"/>
            <a:ext cx="7688700" cy="3514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419" sz="1200">
                <a:solidFill>
                  <a:srgbClr val="000000"/>
                </a:solidFill>
                <a:latin typeface="Roboto"/>
                <a:ea typeface="Roboto"/>
                <a:cs typeface="Roboto"/>
                <a:sym typeface="Roboto"/>
              </a:rPr>
              <a:t>El proceso de carga o "loading" en la nube implica transferir datos desde un dispositivo local a un sistema de almacenamiento gestionado por un tercero a través de Internet o de otra red. Este almacenamiento en la nube funciona de manera similar a los dispositivos de almacenamiento local, permitiendo el acceso a varios tipos de contenido desde un entorno virtual. Una vez que los datos se actualizan en la nube, se almacenan de forma remota en centros de datos externos confiables.</a:t>
            </a:r>
            <a:endParaRPr sz="1200">
              <a:solidFill>
                <a:srgbClr val="000000"/>
              </a:solidFill>
              <a:latin typeface="Roboto"/>
              <a:ea typeface="Roboto"/>
              <a:cs typeface="Roboto"/>
              <a:sym typeface="Roboto"/>
            </a:endParaRPr>
          </a:p>
          <a:p>
            <a:pPr indent="0" lvl="0" marL="0" rtl="0" algn="l">
              <a:spcBef>
                <a:spcPts val="1500"/>
              </a:spcBef>
              <a:spcAft>
                <a:spcPts val="0"/>
              </a:spcAft>
              <a:buNone/>
            </a:pPr>
            <a:r>
              <a:rPr lang="es-419" sz="1200">
                <a:solidFill>
                  <a:srgbClr val="000000"/>
                </a:solidFill>
                <a:latin typeface="Roboto"/>
                <a:ea typeface="Roboto"/>
                <a:cs typeface="Roboto"/>
                <a:sym typeface="Roboto"/>
              </a:rPr>
              <a:t>Los usuarios pueden acceder a la nube a través de Internet, portales web, intranet, aplicaciones de almacenamiento en la nube o interfaces API. Para garantizar la redundancia y prevenir la pérdida de datos, los datos se copian en varios servidores.</a:t>
            </a:r>
            <a:endParaRPr sz="1200">
              <a:solidFill>
                <a:srgbClr val="000000"/>
              </a:solidFill>
              <a:latin typeface="Roboto"/>
              <a:ea typeface="Roboto"/>
              <a:cs typeface="Roboto"/>
              <a:sym typeface="Roboto"/>
            </a:endParaRPr>
          </a:p>
          <a:p>
            <a:pPr indent="0" lvl="0" marL="0" rtl="0" algn="l">
              <a:spcBef>
                <a:spcPts val="1500"/>
              </a:spcBef>
              <a:spcAft>
                <a:spcPts val="0"/>
              </a:spcAft>
              <a:buNone/>
            </a:pPr>
            <a:r>
              <a:rPr lang="es-419" sz="1200">
                <a:solidFill>
                  <a:srgbClr val="000000"/>
                </a:solidFill>
                <a:latin typeface="Roboto"/>
                <a:ea typeface="Roboto"/>
                <a:cs typeface="Roboto"/>
                <a:sym typeface="Roboto"/>
              </a:rPr>
              <a:t>El almacenamiento en la nube ha eliminado la necesidad de SANs individuales, proporcionando una capacidad de almacenamiento prácticamente ilimitada al crear espacios virtuales en la nube dentro de uno o más servidores físicos. Las empresas pueden optar por el almacenamiento en la nube pública para datos no estructurados, almacenamiento en la nube privada protegido por el cortafuegos de la empresa para el control de datos, o almacenamiento en la nube híbrida que combina ambos para una mayor flexibilidad.</a:t>
            </a:r>
            <a:endParaRPr sz="1200">
              <a:solidFill>
                <a:srgbClr val="000000"/>
              </a:solidFill>
              <a:latin typeface="Roboto"/>
              <a:ea typeface="Roboto"/>
              <a:cs typeface="Roboto"/>
              <a:sym typeface="Roboto"/>
            </a:endParaRPr>
          </a:p>
          <a:p>
            <a:pPr indent="0" lvl="0" marL="0" rtl="0" algn="l">
              <a:spcBef>
                <a:spcPts val="1500"/>
              </a:spcBef>
              <a:spcAft>
                <a:spcPts val="0"/>
              </a:spcAft>
              <a:buNone/>
            </a:pPr>
            <a:r>
              <a:rPr lang="es-419" sz="1200">
                <a:solidFill>
                  <a:srgbClr val="000000"/>
                </a:solidFill>
                <a:latin typeface="Roboto"/>
                <a:ea typeface="Roboto"/>
                <a:cs typeface="Roboto"/>
                <a:sym typeface="Roboto"/>
              </a:rPr>
              <a:t>Por último, vale la pena destacar que el uso de la nube va más allá del simple almacenamiento de datos. Las empresas también utilizan la computación en la nube para acceder a servidores, software y bases de datos a través de Internet sin la necesidad de gestionar servidores físicos o ejecutar software localmente. Este enfoque reduce los gastos generales y los costos de TI ya que las empresas ya no necesitan mantener sus propios servidores, confiando en cambio en los proveedores de la nube.</a:t>
            </a:r>
            <a:endParaRPr sz="1200">
              <a:solidFill>
                <a:srgbClr val="000000"/>
              </a:solidFill>
              <a:latin typeface="Roboto"/>
              <a:ea typeface="Roboto"/>
              <a:cs typeface="Roboto"/>
              <a:sym typeface="Roboto"/>
            </a:endParaRPr>
          </a:p>
          <a:p>
            <a:pPr indent="0" lvl="0" marL="0" rtl="0" algn="l">
              <a:spcBef>
                <a:spcPts val="0"/>
              </a:spcBef>
              <a:spcAft>
                <a:spcPts val="120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rgbClr val="595959"/>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2"/>
          <p:cNvPicPr preferRelativeResize="0"/>
          <p:nvPr/>
        </p:nvPicPr>
        <p:blipFill>
          <a:blip r:embed="rId3">
            <a:alphaModFix/>
          </a:blip>
          <a:stretch>
            <a:fillRect/>
          </a:stretch>
        </p:blipFill>
        <p:spPr>
          <a:xfrm>
            <a:off x="178600" y="1571625"/>
            <a:ext cx="3360951" cy="1764499"/>
          </a:xfrm>
          <a:prstGeom prst="rect">
            <a:avLst/>
          </a:prstGeom>
          <a:noFill/>
          <a:ln>
            <a:noFill/>
          </a:ln>
        </p:spPr>
      </p:pic>
      <p:sp>
        <p:nvSpPr>
          <p:cNvPr id="257" name="Google Shape;257;p42"/>
          <p:cNvSpPr txBox="1"/>
          <p:nvPr>
            <p:ph type="title"/>
          </p:nvPr>
        </p:nvSpPr>
        <p:spPr>
          <a:xfrm>
            <a:off x="729450" y="554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ETL en la actualidad por las grandes empresas.</a:t>
            </a:r>
            <a:endParaRPr/>
          </a:p>
        </p:txBody>
      </p:sp>
      <p:pic>
        <p:nvPicPr>
          <p:cNvPr id="258" name="Google Shape;258;p42"/>
          <p:cNvPicPr preferRelativeResize="0"/>
          <p:nvPr/>
        </p:nvPicPr>
        <p:blipFill>
          <a:blip r:embed="rId4">
            <a:alphaModFix/>
          </a:blip>
          <a:stretch>
            <a:fillRect/>
          </a:stretch>
        </p:blipFill>
        <p:spPr>
          <a:xfrm>
            <a:off x="4472000" y="1661463"/>
            <a:ext cx="4076700" cy="1584825"/>
          </a:xfrm>
          <a:prstGeom prst="rect">
            <a:avLst/>
          </a:prstGeom>
          <a:noFill/>
          <a:ln>
            <a:noFill/>
          </a:ln>
        </p:spPr>
      </p:pic>
      <p:pic>
        <p:nvPicPr>
          <p:cNvPr id="259" name="Google Shape;259;p42"/>
          <p:cNvPicPr preferRelativeResize="0"/>
          <p:nvPr/>
        </p:nvPicPr>
        <p:blipFill>
          <a:blip r:embed="rId5">
            <a:alphaModFix/>
          </a:blip>
          <a:stretch>
            <a:fillRect/>
          </a:stretch>
        </p:blipFill>
        <p:spPr>
          <a:xfrm>
            <a:off x="3338199" y="3514726"/>
            <a:ext cx="2884001" cy="14646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5" name="Google Shape;265;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6" name="Google Shape;266;p43"/>
          <p:cNvPicPr preferRelativeResize="0"/>
          <p:nvPr/>
        </p:nvPicPr>
        <p:blipFill>
          <a:blip r:embed="rId3">
            <a:alphaModFix/>
          </a:blip>
          <a:stretch>
            <a:fillRect/>
          </a:stretch>
        </p:blipFill>
        <p:spPr>
          <a:xfrm>
            <a:off x="650075" y="0"/>
            <a:ext cx="7272349"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proceso de ETL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Loading (Carga).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Momento de realizar el Loading.</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Importancia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Tipos de “L”.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Los L más utilizados en la actualidad.</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Loading en la nube.</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Limitaciones</a:t>
            </a:r>
            <a:endParaRPr sz="1600">
              <a:solidFill>
                <a:srgbClr val="595959"/>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561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Limitación del Load</a:t>
            </a:r>
            <a:endParaRPr/>
          </a:p>
        </p:txBody>
      </p:sp>
      <p:sp>
        <p:nvSpPr>
          <p:cNvPr id="277" name="Google Shape;277;p45"/>
          <p:cNvSpPr txBox="1"/>
          <p:nvPr>
            <p:ph idx="1" type="body"/>
          </p:nvPr>
        </p:nvSpPr>
        <p:spPr>
          <a:xfrm>
            <a:off x="3386150" y="1414475"/>
            <a:ext cx="5600700" cy="3564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sz="1200">
                <a:solidFill>
                  <a:srgbClr val="1A1A1A"/>
                </a:solidFill>
                <a:latin typeface="Roboto"/>
                <a:ea typeface="Roboto"/>
                <a:cs typeface="Roboto"/>
                <a:sym typeface="Roboto"/>
              </a:rPr>
              <a:t>El proceso de carga o "loading", especialmente en contextos como el almacenamiento en la nube o la integración de datos, puede tener ciertas limitaciones o inconvenientes. Aquí se presentan algunas posibles limitaciones con base en la información proporcionada:</a:t>
            </a:r>
            <a:endParaRPr sz="1200">
              <a:solidFill>
                <a:srgbClr val="1A1A1A"/>
              </a:solidFill>
              <a:latin typeface="Roboto"/>
              <a:ea typeface="Roboto"/>
              <a:cs typeface="Roboto"/>
              <a:sym typeface="Roboto"/>
            </a:endParaRPr>
          </a:p>
          <a:p>
            <a:pPr indent="-287655" lvl="0" marL="457200" rtl="0" algn="l">
              <a:spcBef>
                <a:spcPts val="1500"/>
              </a:spcBef>
              <a:spcAft>
                <a:spcPts val="0"/>
              </a:spcAft>
              <a:buClr>
                <a:srgbClr val="1A1A1A"/>
              </a:buClr>
              <a:buSzPct val="100000"/>
              <a:buFont typeface="Roboto"/>
              <a:buAutoNum type="arabicPeriod"/>
            </a:pPr>
            <a:r>
              <a:rPr lang="es-419" sz="1200">
                <a:solidFill>
                  <a:srgbClr val="1A1A1A"/>
                </a:solidFill>
                <a:latin typeface="Roboto"/>
                <a:ea typeface="Roboto"/>
                <a:cs typeface="Roboto"/>
                <a:sym typeface="Roboto"/>
              </a:rPr>
              <a:t>Durante una transferencia de datos a la nube, los objetos modificados no están bloqueados. Esto significa que si los datos de un objeto se actualizan durante el proceso de transferencia, la transferencia puede fallar y el objeto no será transferido. Esta limitación puede ser especialmente problemática en situaciones en las que los datos cambian rápidamente o en tiempo real.</a:t>
            </a:r>
            <a:endParaRPr sz="1200">
              <a:solidFill>
                <a:srgbClr val="1A1A1A"/>
              </a:solidFill>
              <a:latin typeface="Roboto"/>
              <a:ea typeface="Roboto"/>
              <a:cs typeface="Roboto"/>
              <a:sym typeface="Roboto"/>
            </a:endParaRPr>
          </a:p>
          <a:p>
            <a:pPr indent="-287655" lvl="0" marL="457200" rtl="0" algn="l">
              <a:spcBef>
                <a:spcPts val="0"/>
              </a:spcBef>
              <a:spcAft>
                <a:spcPts val="0"/>
              </a:spcAft>
              <a:buClr>
                <a:srgbClr val="1A1A1A"/>
              </a:buClr>
              <a:buSzPct val="100000"/>
              <a:buFont typeface="Roboto"/>
              <a:buAutoNum type="arabicPeriod"/>
            </a:pPr>
            <a:r>
              <a:rPr lang="es-419" sz="1200">
                <a:solidFill>
                  <a:srgbClr val="1A1A1A"/>
                </a:solidFill>
                <a:latin typeface="Roboto"/>
                <a:ea typeface="Roboto"/>
                <a:cs typeface="Roboto"/>
                <a:sym typeface="Roboto"/>
              </a:rPr>
              <a:t>Otro inconveniente es el tamaño máximo del objeto que se puede cargar. Por ejemplo, el servicio de Almacenamiento en la nube de Google tiene un tamaño máximo de objeto de 5 TB.</a:t>
            </a:r>
            <a:endParaRPr sz="1200">
              <a:solidFill>
                <a:srgbClr val="1A1A1A"/>
              </a:solidFill>
              <a:latin typeface="Roboto"/>
              <a:ea typeface="Roboto"/>
              <a:cs typeface="Roboto"/>
              <a:sym typeface="Roboto"/>
            </a:endParaRPr>
          </a:p>
          <a:p>
            <a:pPr indent="-287655" lvl="0" marL="457200" rtl="0" algn="l">
              <a:spcBef>
                <a:spcPts val="0"/>
              </a:spcBef>
              <a:spcAft>
                <a:spcPts val="0"/>
              </a:spcAft>
              <a:buClr>
                <a:srgbClr val="1A1A1A"/>
              </a:buClr>
              <a:buSzPct val="100000"/>
              <a:buFont typeface="Roboto"/>
              <a:buAutoNum type="arabicPeriod"/>
            </a:pPr>
            <a:r>
              <a:rPr lang="es-419" sz="1200">
                <a:solidFill>
                  <a:srgbClr val="1A1A1A"/>
                </a:solidFill>
                <a:latin typeface="Roboto"/>
                <a:ea typeface="Roboto"/>
                <a:cs typeface="Roboto"/>
                <a:sym typeface="Roboto"/>
              </a:rPr>
              <a:t>En el contexto de las metodologías de integración de datos ETL (Extract, Transform, Load), una de las limitaciones del paso de "carga" es que la transformación de datos se realiza antes de cargarlos en el almacén de datos. Esto puede ser un problema cuando se manejan grandes volúmenes de datos, ya que puede resultar en tiempos de procesamiento más largos y en la necesidad de hardware más potente.</a:t>
            </a:r>
            <a:endParaRPr sz="1200">
              <a:solidFill>
                <a:srgbClr val="1A1A1A"/>
              </a:solidFill>
              <a:latin typeface="Roboto"/>
              <a:ea typeface="Roboto"/>
              <a:cs typeface="Roboto"/>
              <a:sym typeface="Roboto"/>
            </a:endParaRPr>
          </a:p>
          <a:p>
            <a:pPr indent="0" lvl="0" marL="0" rtl="0" algn="l">
              <a:spcBef>
                <a:spcPts val="1500"/>
              </a:spcBef>
              <a:spcAft>
                <a:spcPts val="0"/>
              </a:spcAft>
              <a:buNone/>
            </a:pPr>
            <a:r>
              <a:rPr lang="es-419" sz="1200">
                <a:solidFill>
                  <a:srgbClr val="1A1A1A"/>
                </a:solidFill>
                <a:latin typeface="Roboto"/>
                <a:ea typeface="Roboto"/>
                <a:cs typeface="Roboto"/>
                <a:sym typeface="Roboto"/>
              </a:rPr>
              <a:t>Estas son solo algunas de las limitaciones posibles del proceso de carga. Los detalles específicos y las limitaciones exactas pueden variar dependiendo de factores como el tipo de datos, el sistema de almacenamiento en la nube utilizado, y los requerimientos específicos de cada aplicación o caso de uso.</a:t>
            </a:r>
            <a:endParaRPr sz="1200">
              <a:solidFill>
                <a:srgbClr val="1A1A1A"/>
              </a:solidFill>
              <a:latin typeface="Roboto"/>
              <a:ea typeface="Roboto"/>
              <a:cs typeface="Roboto"/>
              <a:sym typeface="Roboto"/>
            </a:endParaRPr>
          </a:p>
          <a:p>
            <a:pPr indent="0" lvl="0" marL="0" rtl="0" algn="l">
              <a:spcBef>
                <a:spcPts val="0"/>
              </a:spcBef>
              <a:spcAft>
                <a:spcPts val="1200"/>
              </a:spcAft>
              <a:buNone/>
            </a:pPr>
            <a:r>
              <a:t/>
            </a:r>
            <a:endParaRPr>
              <a:solidFill>
                <a:srgbClr val="1A1A1A"/>
              </a:solidFill>
            </a:endParaRPr>
          </a:p>
        </p:txBody>
      </p:sp>
      <p:pic>
        <p:nvPicPr>
          <p:cNvPr id="278" name="Google Shape;278;p45"/>
          <p:cNvPicPr preferRelativeResize="0"/>
          <p:nvPr/>
        </p:nvPicPr>
        <p:blipFill>
          <a:blip r:embed="rId3">
            <a:alphaModFix/>
          </a:blip>
          <a:stretch>
            <a:fillRect/>
          </a:stretch>
        </p:blipFill>
        <p:spPr>
          <a:xfrm>
            <a:off x="234814" y="1414476"/>
            <a:ext cx="2833135" cy="1888749"/>
          </a:xfrm>
          <a:prstGeom prst="rect">
            <a:avLst/>
          </a:prstGeom>
          <a:noFill/>
          <a:ln>
            <a:noFill/>
          </a:ln>
        </p:spPr>
      </p:pic>
      <p:pic>
        <p:nvPicPr>
          <p:cNvPr id="279" name="Google Shape;279;p45"/>
          <p:cNvPicPr preferRelativeResize="0"/>
          <p:nvPr/>
        </p:nvPicPr>
        <p:blipFill>
          <a:blip r:embed="rId4">
            <a:alphaModFix/>
          </a:blip>
          <a:stretch>
            <a:fillRect/>
          </a:stretch>
        </p:blipFill>
        <p:spPr>
          <a:xfrm>
            <a:off x="442901" y="3455625"/>
            <a:ext cx="2416974" cy="16113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5" name="Google Shape;285;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6" name="Google Shape;286;p46"/>
          <p:cNvPicPr preferRelativeResize="0"/>
          <p:nvPr/>
        </p:nvPicPr>
        <p:blipFill>
          <a:blip r:embed="rId3">
            <a:alphaModFix/>
          </a:blip>
          <a:stretch>
            <a:fillRect/>
          </a:stretch>
        </p:blipFill>
        <p:spPr>
          <a:xfrm>
            <a:off x="0" y="490049"/>
            <a:ext cx="9143998" cy="4653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729450" y="561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Limitación del Load: cuántas veces el proceso de L ?</a:t>
            </a:r>
            <a:endParaRPr/>
          </a:p>
        </p:txBody>
      </p:sp>
      <p:pic>
        <p:nvPicPr>
          <p:cNvPr id="292" name="Google Shape;292;p47"/>
          <p:cNvPicPr preferRelativeResize="0"/>
          <p:nvPr/>
        </p:nvPicPr>
        <p:blipFill>
          <a:blip r:embed="rId3">
            <a:alphaModFix/>
          </a:blip>
          <a:stretch>
            <a:fillRect/>
          </a:stretch>
        </p:blipFill>
        <p:spPr>
          <a:xfrm>
            <a:off x="1425150" y="1655000"/>
            <a:ext cx="5937876" cy="3132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proceso de ETL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Loading (Carga).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Momento de realizar el Loading.</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Importancia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Tipos de “L”.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Los L más utilizados en la actualidad.</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Loading en la nube.</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Limitaciones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Conclusión</a:t>
            </a:r>
            <a:endParaRPr sz="1600">
              <a:solidFill>
                <a:srgbClr val="595959"/>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727650" y="561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Conclusiones</a:t>
            </a:r>
            <a:endParaRPr/>
          </a:p>
        </p:txBody>
      </p:sp>
      <p:sp>
        <p:nvSpPr>
          <p:cNvPr id="303" name="Google Shape;303;p49"/>
          <p:cNvSpPr txBox="1"/>
          <p:nvPr>
            <p:ph idx="1" type="body"/>
          </p:nvPr>
        </p:nvSpPr>
        <p:spPr>
          <a:xfrm>
            <a:off x="727650" y="15573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En este presentaciones presentación lo que es el proceso de Load o Carga. Además de definirla y ver su rol en el proceso de ETL, se vieron los tipos, los utilizados desde un enfoque empresarial su modalidad en la nube, y las limitaciones.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50"/>
          <p:cNvPicPr preferRelativeResize="0"/>
          <p:nvPr/>
        </p:nvPicPr>
        <p:blipFill>
          <a:blip r:embed="rId3">
            <a:alphaModFix/>
          </a:blip>
          <a:stretch>
            <a:fillRect/>
          </a:stretch>
        </p:blipFill>
        <p:spPr>
          <a:xfrm>
            <a:off x="0" y="-1"/>
            <a:ext cx="9144001"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conceptos importantes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Sistemas comerciales de RDBMS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Conclusión</a:t>
            </a:r>
            <a:endParaRPr sz="1600">
              <a:solidFill>
                <a:srgbClr val="595959"/>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rgbClr val="595959"/>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rgbClr val="595959"/>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rgbClr val="595959"/>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conceptos importantes</a:t>
            </a:r>
            <a:endParaRPr sz="1600">
              <a:solidFill>
                <a:srgbClr val="59595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